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58" r:id="rId6"/>
    <p:sldId id="259" r:id="rId7"/>
    <p:sldId id="265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B023-4ECA-40E4-952E-E5C1652E29D0}" type="datetimeFigureOut">
              <a:rPr lang="zh-TW" altLang="en-US" smtClean="0"/>
              <a:t>2021/2/5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1417-12C1-4EEC-B2B3-C3C3E4E17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B023-4ECA-40E4-952E-E5C1652E29D0}" type="datetimeFigureOut">
              <a:rPr lang="zh-TW" altLang="en-US" smtClean="0"/>
              <a:t>2021/2/5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1417-12C1-4EEC-B2B3-C3C3E4E17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B023-4ECA-40E4-952E-E5C1652E29D0}" type="datetimeFigureOut">
              <a:rPr lang="zh-TW" altLang="en-US" smtClean="0"/>
              <a:t>2021/2/5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1417-12C1-4EEC-B2B3-C3C3E4E1733F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B023-4ECA-40E4-952E-E5C1652E29D0}" type="datetimeFigureOut">
              <a:rPr lang="zh-TW" altLang="en-US" smtClean="0"/>
              <a:t>2021/2/5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1417-12C1-4EEC-B2B3-C3C3E4E173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B023-4ECA-40E4-952E-E5C1652E29D0}" type="datetimeFigureOut">
              <a:rPr lang="zh-TW" altLang="en-US" smtClean="0"/>
              <a:t>2021/2/5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1417-12C1-4EEC-B2B3-C3C3E4E17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B023-4ECA-40E4-952E-E5C1652E29D0}" type="datetimeFigureOut">
              <a:rPr lang="zh-TW" altLang="en-US" smtClean="0"/>
              <a:t>2021/2/5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1417-12C1-4EEC-B2B3-C3C3E4E173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B023-4ECA-40E4-952E-E5C1652E29D0}" type="datetimeFigureOut">
              <a:rPr lang="zh-TW" altLang="en-US" smtClean="0"/>
              <a:t>2021/2/5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1417-12C1-4EEC-B2B3-C3C3E4E17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B023-4ECA-40E4-952E-E5C1652E29D0}" type="datetimeFigureOut">
              <a:rPr lang="zh-TW" altLang="en-US" smtClean="0"/>
              <a:t>2021/2/5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1417-12C1-4EEC-B2B3-C3C3E4E17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B023-4ECA-40E4-952E-E5C1652E29D0}" type="datetimeFigureOut">
              <a:rPr lang="zh-TW" altLang="en-US" smtClean="0"/>
              <a:t>2021/2/5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1417-12C1-4EEC-B2B3-C3C3E4E17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B023-4ECA-40E4-952E-E5C1652E29D0}" type="datetimeFigureOut">
              <a:rPr lang="zh-TW" altLang="en-US" smtClean="0"/>
              <a:t>2021/2/5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1417-12C1-4EEC-B2B3-C3C3E4E173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B023-4ECA-40E4-952E-E5C1652E29D0}" type="datetimeFigureOut">
              <a:rPr lang="zh-TW" altLang="en-US" smtClean="0"/>
              <a:t>2021/2/5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1417-12C1-4EEC-B2B3-C3C3E4E173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8FB023-4ECA-40E4-952E-E5C1652E29D0}" type="datetimeFigureOut">
              <a:rPr lang="zh-TW" altLang="en-US" smtClean="0"/>
              <a:t>2021/2/5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BB31417-12C1-4EEC-B2B3-C3C3E4E173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600200"/>
            <a:ext cx="8424936" cy="1780108"/>
          </a:xfrm>
        </p:spPr>
        <p:txBody>
          <a:bodyPr/>
          <a:lstStyle/>
          <a:p>
            <a:r>
              <a:rPr lang="zh-TW" altLang="en-US" dirty="0"/>
              <a:t>防疫</a:t>
            </a:r>
            <a:r>
              <a:rPr lang="zh-TW" altLang="en-US" dirty="0" smtClean="0"/>
              <a:t>不</a:t>
            </a:r>
            <a:r>
              <a:rPr lang="zh-TW" altLang="en-US" dirty="0"/>
              <a:t>停學</a:t>
            </a:r>
            <a:r>
              <a:rPr lang="en-US" altLang="zh-TW" dirty="0"/>
              <a:t>-</a:t>
            </a:r>
            <a:r>
              <a:rPr lang="zh-TW" altLang="en-US" dirty="0"/>
              <a:t>混成線上教學六部曲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以學習吧為例</a:t>
            </a:r>
          </a:p>
        </p:txBody>
      </p:sp>
    </p:spTree>
    <p:extLst>
      <p:ext uri="{BB962C8B-B14F-4D97-AF65-F5344CB8AC3E}">
        <p14:creationId xmlns:p14="http://schemas.microsoft.com/office/powerpoint/2010/main" val="53375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六部曲</a:t>
            </a:r>
            <a:r>
              <a:rPr lang="en-US" altLang="zh-TW" dirty="0"/>
              <a:t>—</a:t>
            </a:r>
            <a:r>
              <a:rPr lang="zh-TW" altLang="en-US" dirty="0"/>
              <a:t>評量檢核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1822" r="7924" b="11228"/>
          <a:stretch/>
        </p:blipFill>
        <p:spPr bwMode="auto">
          <a:xfrm>
            <a:off x="467544" y="2636912"/>
            <a:ext cx="851103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BD19462-0608-48E2-97C2-1D25FD8AAF23}"/>
              </a:ext>
            </a:extLst>
          </p:cNvPr>
          <p:cNvSpPr txBox="1"/>
          <p:nvPr/>
        </p:nvSpPr>
        <p:spPr>
          <a:xfrm>
            <a:off x="539552" y="2276872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檢視學生課後評量結果，做為補救教學依據</a:t>
            </a:r>
          </a:p>
        </p:txBody>
      </p:sp>
    </p:spTree>
    <p:extLst>
      <p:ext uri="{BB962C8B-B14F-4D97-AF65-F5344CB8AC3E}">
        <p14:creationId xmlns:p14="http://schemas.microsoft.com/office/powerpoint/2010/main" val="142890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一部曲</a:t>
            </a:r>
            <a:r>
              <a:rPr lang="en-US" altLang="zh-TW" dirty="0"/>
              <a:t>—</a:t>
            </a:r>
            <a:r>
              <a:rPr lang="zh-TW" altLang="en-US" dirty="0"/>
              <a:t>平台備課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9" r="66147" b="19611"/>
          <a:stretch/>
        </p:blipFill>
        <p:spPr bwMode="auto">
          <a:xfrm>
            <a:off x="395535" y="2708920"/>
            <a:ext cx="4052479" cy="3428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內容版面配置區 6"/>
          <p:cNvSpPr>
            <a:spLocks noGrp="1"/>
          </p:cNvSpPr>
          <p:nvPr>
            <p:ph sz="quarter" idx="14"/>
          </p:nvPr>
        </p:nvSpPr>
        <p:spPr>
          <a:xfrm>
            <a:off x="4664037" y="3218400"/>
            <a:ext cx="3822192" cy="240944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置頂章節</a:t>
            </a:r>
            <a:endParaRPr lang="en-US" altLang="zh-TW" dirty="0"/>
          </a:p>
          <a:p>
            <a:pPr lvl="1"/>
            <a:r>
              <a:rPr lang="zh-TW" altLang="en-US" dirty="0"/>
              <a:t>老師的小叮嚀</a:t>
            </a:r>
            <a:r>
              <a:rPr lang="en-US" altLang="zh-TW" dirty="0"/>
              <a:t>(</a:t>
            </a:r>
            <a:r>
              <a:rPr lang="zh-TW" altLang="en-US" dirty="0"/>
              <a:t>課前活動完成時間、上線時間、課程注意事項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會議室連結置頂。</a:t>
            </a:r>
            <a:endParaRPr lang="en-US" altLang="zh-TW" dirty="0"/>
          </a:p>
          <a:p>
            <a:pPr marL="301943" lvl="1" indent="0">
              <a:buNone/>
            </a:pPr>
            <a:endParaRPr lang="en-US" altLang="zh-TW" dirty="0"/>
          </a:p>
          <a:p>
            <a:r>
              <a:rPr lang="zh-TW" altLang="en-US" dirty="0"/>
              <a:t>章節可用週次或日期命名，方便學生檢視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179512" y="3284984"/>
            <a:ext cx="3312368" cy="1368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39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一部曲</a:t>
            </a:r>
            <a:r>
              <a:rPr lang="en-US" altLang="zh-TW" dirty="0"/>
              <a:t>—</a:t>
            </a:r>
            <a:r>
              <a:rPr lang="zh-TW" altLang="en-US" dirty="0"/>
              <a:t>平台備課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zh-TW" altLang="en-US" dirty="0"/>
              <a:t>課前預習可搭配不同形式預習作業。</a:t>
            </a:r>
            <a:endParaRPr lang="en-US" altLang="zh-TW" dirty="0"/>
          </a:p>
          <a:p>
            <a:pPr lvl="1"/>
            <a:r>
              <a:rPr lang="zh-TW" altLang="en-US" dirty="0"/>
              <a:t>書籍註記</a:t>
            </a:r>
            <a:r>
              <a:rPr lang="en-US" altLang="zh-TW" dirty="0"/>
              <a:t>(PDF</a:t>
            </a:r>
            <a:r>
              <a:rPr lang="zh-TW" altLang="en-US" dirty="0"/>
              <a:t>學習單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測驗</a:t>
            </a:r>
            <a:endParaRPr lang="en-US" altLang="zh-TW" dirty="0"/>
          </a:p>
          <a:p>
            <a:pPr lvl="1"/>
            <a:r>
              <a:rPr lang="zh-TW" altLang="en-US" dirty="0"/>
              <a:t>作業</a:t>
            </a:r>
            <a:endParaRPr lang="en-US" altLang="zh-TW" dirty="0"/>
          </a:p>
          <a:p>
            <a:r>
              <a:rPr lang="zh-TW" altLang="en-US" dirty="0"/>
              <a:t>課後測驗建議先不上架，或設定測驗開始時間。</a:t>
            </a:r>
            <a:endParaRPr lang="en-US" altLang="zh-TW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3" t="21398" r="32462" b="9745"/>
          <a:stretch/>
        </p:blipFill>
        <p:spPr bwMode="auto">
          <a:xfrm>
            <a:off x="323528" y="2420888"/>
            <a:ext cx="4104456" cy="375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831931E-0397-4B2A-BC67-205C6D855438}"/>
              </a:ext>
            </a:extLst>
          </p:cNvPr>
          <p:cNvSpPr/>
          <p:nvPr/>
        </p:nvSpPr>
        <p:spPr>
          <a:xfrm>
            <a:off x="457200" y="3356992"/>
            <a:ext cx="3970784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3F1594E-7CD7-4488-897B-2E0780EB7309}"/>
              </a:ext>
            </a:extLst>
          </p:cNvPr>
          <p:cNvSpPr/>
          <p:nvPr/>
        </p:nvSpPr>
        <p:spPr>
          <a:xfrm>
            <a:off x="467544" y="4293096"/>
            <a:ext cx="3970784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0070ADC-E7DA-4228-9347-D53AAC90ECEC}"/>
              </a:ext>
            </a:extLst>
          </p:cNvPr>
          <p:cNvSpPr/>
          <p:nvPr/>
        </p:nvSpPr>
        <p:spPr>
          <a:xfrm>
            <a:off x="457200" y="5229200"/>
            <a:ext cx="3970784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07556639-2F0F-4D80-B575-2AF35F9ADAA1}"/>
              </a:ext>
            </a:extLst>
          </p:cNvPr>
          <p:cNvSpPr txBox="1"/>
          <p:nvPr/>
        </p:nvSpPr>
        <p:spPr>
          <a:xfrm>
            <a:off x="2987824" y="349926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課前</a:t>
            </a:r>
            <a:endParaRPr lang="en-US" altLang="zh-TW" sz="2800" b="1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E3A40265-FBD0-4ADF-98AB-AECBCE209468}"/>
              </a:ext>
            </a:extLst>
          </p:cNvPr>
          <p:cNvSpPr txBox="1"/>
          <p:nvPr/>
        </p:nvSpPr>
        <p:spPr>
          <a:xfrm>
            <a:off x="2987824" y="444719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課中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2E8799CC-8C37-4F03-B157-46BC09C7B8D7}"/>
              </a:ext>
            </a:extLst>
          </p:cNvPr>
          <p:cNvSpPr txBox="1"/>
          <p:nvPr/>
        </p:nvSpPr>
        <p:spPr>
          <a:xfrm>
            <a:off x="2998168" y="5372299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課後</a:t>
            </a:r>
          </a:p>
        </p:txBody>
      </p:sp>
    </p:spTree>
    <p:extLst>
      <p:ext uri="{BB962C8B-B14F-4D97-AF65-F5344CB8AC3E}">
        <p14:creationId xmlns:p14="http://schemas.microsoft.com/office/powerpoint/2010/main" val="223201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二部曲</a:t>
            </a:r>
            <a:r>
              <a:rPr lang="en-US" altLang="zh-TW" dirty="0"/>
              <a:t>—</a:t>
            </a:r>
            <a:r>
              <a:rPr lang="zh-TW" altLang="en-US" dirty="0"/>
              <a:t>檢視預習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35169" r="45684" b="26053"/>
          <a:stretch/>
        </p:blipFill>
        <p:spPr bwMode="auto">
          <a:xfrm>
            <a:off x="683568" y="2780928"/>
            <a:ext cx="796890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21F5DF2F-4A59-4D4B-BA8F-6FA65B4FEDDA}"/>
              </a:ext>
            </a:extLst>
          </p:cNvPr>
          <p:cNvSpPr txBox="1"/>
          <p:nvPr/>
        </p:nvSpPr>
        <p:spPr>
          <a:xfrm>
            <a:off x="539552" y="2276872"/>
            <a:ext cx="48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檢視學習完成度，聯繫提醒未完成的學生</a:t>
            </a:r>
          </a:p>
        </p:txBody>
      </p:sp>
    </p:spTree>
    <p:extLst>
      <p:ext uri="{BB962C8B-B14F-4D97-AF65-F5344CB8AC3E}">
        <p14:creationId xmlns:p14="http://schemas.microsoft.com/office/powerpoint/2010/main" val="16962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二部曲</a:t>
            </a:r>
            <a:r>
              <a:rPr lang="en-US" altLang="zh-TW" dirty="0"/>
              <a:t>—</a:t>
            </a:r>
            <a:r>
              <a:rPr lang="zh-TW" altLang="en-US" dirty="0"/>
              <a:t>檢視預習</a:t>
            </a: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13136" r="28054" b="19492"/>
          <a:stretch/>
        </p:blipFill>
        <p:spPr bwMode="auto">
          <a:xfrm>
            <a:off x="827584" y="2492896"/>
            <a:ext cx="7392962" cy="397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485C9A7E-D37E-422A-BCBF-96E76D78FE0F}"/>
              </a:ext>
            </a:extLst>
          </p:cNvPr>
          <p:cNvSpPr txBox="1"/>
          <p:nvPr/>
        </p:nvSpPr>
        <p:spPr>
          <a:xfrm>
            <a:off x="823432" y="1988840"/>
            <a:ext cx="48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檢視預習作業，了解學生起點行為</a:t>
            </a:r>
          </a:p>
        </p:txBody>
      </p:sp>
    </p:spTree>
    <p:extLst>
      <p:ext uri="{BB962C8B-B14F-4D97-AF65-F5344CB8AC3E}">
        <p14:creationId xmlns:p14="http://schemas.microsoft.com/office/powerpoint/2010/main" val="142890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三部曲</a:t>
            </a:r>
            <a:r>
              <a:rPr lang="en-US" altLang="zh-TW" dirty="0"/>
              <a:t>—</a:t>
            </a:r>
            <a:r>
              <a:rPr lang="zh-TW" altLang="en-US" dirty="0"/>
              <a:t>線上點名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提早</a:t>
            </a:r>
            <a:r>
              <a:rPr lang="en-US" altLang="zh-TW" dirty="0"/>
              <a:t>10</a:t>
            </a:r>
            <a:r>
              <a:rPr lang="zh-TW" altLang="en-US" dirty="0"/>
              <a:t>分開會議室等學生</a:t>
            </a:r>
          </a:p>
        </p:txBody>
      </p:sp>
      <p:pic>
        <p:nvPicPr>
          <p:cNvPr id="3074" name="Picture 2" descr="C:\Users\user\Pictures\Screenshots\螢幕擷取畫面 (17)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7"/>
          <a:stretch/>
        </p:blipFill>
        <p:spPr bwMode="auto">
          <a:xfrm>
            <a:off x="677863" y="3703864"/>
            <a:ext cx="3819525" cy="20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版面配置區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共用、註記進行點名</a:t>
            </a:r>
          </a:p>
        </p:txBody>
      </p:sp>
      <p:pic>
        <p:nvPicPr>
          <p:cNvPr id="3075" name="Picture 3" descr="C:\Users\user\Pictures\Screenshots\螢幕擷取畫面 (24).pn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27245" y="3743389"/>
            <a:ext cx="3822700" cy="21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手繪多邊形 5"/>
          <p:cNvSpPr/>
          <p:nvPr/>
        </p:nvSpPr>
        <p:spPr>
          <a:xfrm>
            <a:off x="5364088" y="4280349"/>
            <a:ext cx="389895" cy="438211"/>
          </a:xfrm>
          <a:custGeom>
            <a:avLst/>
            <a:gdLst>
              <a:gd name="connsiteX0" fmla="*/ 266700 w 389895"/>
              <a:gd name="connsiteY0" fmla="*/ 371534 h 438211"/>
              <a:gd name="connsiteX1" fmla="*/ 171450 w 389895"/>
              <a:gd name="connsiteY1" fmla="*/ 352484 h 438211"/>
              <a:gd name="connsiteX2" fmla="*/ 95250 w 389895"/>
              <a:gd name="connsiteY2" fmla="*/ 333434 h 438211"/>
              <a:gd name="connsiteX3" fmla="*/ 9525 w 389895"/>
              <a:gd name="connsiteY3" fmla="*/ 285809 h 438211"/>
              <a:gd name="connsiteX4" fmla="*/ 0 w 389895"/>
              <a:gd name="connsiteY4" fmla="*/ 257234 h 438211"/>
              <a:gd name="connsiteX5" fmla="*/ 9525 w 389895"/>
              <a:gd name="connsiteY5" fmla="*/ 161984 h 438211"/>
              <a:gd name="connsiteX6" fmla="*/ 38100 w 389895"/>
              <a:gd name="connsiteY6" fmla="*/ 104834 h 438211"/>
              <a:gd name="connsiteX7" fmla="*/ 104775 w 389895"/>
              <a:gd name="connsiteY7" fmla="*/ 38159 h 438211"/>
              <a:gd name="connsiteX8" fmla="*/ 142875 w 389895"/>
              <a:gd name="connsiteY8" fmla="*/ 28634 h 438211"/>
              <a:gd name="connsiteX9" fmla="*/ 171450 w 389895"/>
              <a:gd name="connsiteY9" fmla="*/ 9584 h 438211"/>
              <a:gd name="connsiteX10" fmla="*/ 323850 w 389895"/>
              <a:gd name="connsiteY10" fmla="*/ 9584 h 438211"/>
              <a:gd name="connsiteX11" fmla="*/ 333375 w 389895"/>
              <a:gd name="connsiteY11" fmla="*/ 342959 h 438211"/>
              <a:gd name="connsiteX12" fmla="*/ 238125 w 389895"/>
              <a:gd name="connsiteY12" fmla="*/ 419159 h 438211"/>
              <a:gd name="connsiteX13" fmla="*/ 133350 w 389895"/>
              <a:gd name="connsiteY13" fmla="*/ 438209 h 43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9895" h="438211">
                <a:moveTo>
                  <a:pt x="266700" y="371534"/>
                </a:moveTo>
                <a:cubicBezTo>
                  <a:pt x="234950" y="365184"/>
                  <a:pt x="203058" y="359508"/>
                  <a:pt x="171450" y="352484"/>
                </a:cubicBezTo>
                <a:cubicBezTo>
                  <a:pt x="145892" y="346804"/>
                  <a:pt x="95250" y="333434"/>
                  <a:pt x="95250" y="333434"/>
                </a:cubicBezTo>
                <a:cubicBezTo>
                  <a:pt x="29746" y="289765"/>
                  <a:pt x="59820" y="302574"/>
                  <a:pt x="9525" y="285809"/>
                </a:cubicBezTo>
                <a:cubicBezTo>
                  <a:pt x="6350" y="276284"/>
                  <a:pt x="0" y="267274"/>
                  <a:pt x="0" y="257234"/>
                </a:cubicBezTo>
                <a:cubicBezTo>
                  <a:pt x="0" y="225326"/>
                  <a:pt x="4673" y="193521"/>
                  <a:pt x="9525" y="161984"/>
                </a:cubicBezTo>
                <a:cubicBezTo>
                  <a:pt x="12574" y="142163"/>
                  <a:pt x="24992" y="119399"/>
                  <a:pt x="38100" y="104834"/>
                </a:cubicBezTo>
                <a:cubicBezTo>
                  <a:pt x="59126" y="81472"/>
                  <a:pt x="74283" y="45782"/>
                  <a:pt x="104775" y="38159"/>
                </a:cubicBezTo>
                <a:lnTo>
                  <a:pt x="142875" y="28634"/>
                </a:lnTo>
                <a:cubicBezTo>
                  <a:pt x="152400" y="22284"/>
                  <a:pt x="160485" y="12873"/>
                  <a:pt x="171450" y="9584"/>
                </a:cubicBezTo>
                <a:cubicBezTo>
                  <a:pt x="230222" y="-8048"/>
                  <a:pt x="262382" y="2754"/>
                  <a:pt x="323850" y="9584"/>
                </a:cubicBezTo>
                <a:cubicBezTo>
                  <a:pt x="436759" y="84856"/>
                  <a:pt x="380665" y="35572"/>
                  <a:pt x="333375" y="342959"/>
                </a:cubicBezTo>
                <a:cubicBezTo>
                  <a:pt x="325118" y="396631"/>
                  <a:pt x="281052" y="410574"/>
                  <a:pt x="238125" y="419159"/>
                </a:cubicBezTo>
                <a:cubicBezTo>
                  <a:pt x="139762" y="438832"/>
                  <a:pt x="175254" y="438209"/>
                  <a:pt x="133350" y="438209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6373558" y="4817998"/>
            <a:ext cx="371475" cy="314325"/>
          </a:xfrm>
          <a:custGeom>
            <a:avLst/>
            <a:gdLst>
              <a:gd name="connsiteX0" fmla="*/ 152400 w 371475"/>
              <a:gd name="connsiteY0" fmla="*/ 295275 h 314325"/>
              <a:gd name="connsiteX1" fmla="*/ 19050 w 371475"/>
              <a:gd name="connsiteY1" fmla="*/ 266700 h 314325"/>
              <a:gd name="connsiteX2" fmla="*/ 9525 w 371475"/>
              <a:gd name="connsiteY2" fmla="*/ 238125 h 314325"/>
              <a:gd name="connsiteX3" fmla="*/ 0 w 371475"/>
              <a:gd name="connsiteY3" fmla="*/ 142875 h 314325"/>
              <a:gd name="connsiteX4" fmla="*/ 38100 w 371475"/>
              <a:gd name="connsiteY4" fmla="*/ 57150 h 314325"/>
              <a:gd name="connsiteX5" fmla="*/ 66675 w 371475"/>
              <a:gd name="connsiteY5" fmla="*/ 38100 h 314325"/>
              <a:gd name="connsiteX6" fmla="*/ 123825 w 371475"/>
              <a:gd name="connsiteY6" fmla="*/ 0 h 314325"/>
              <a:gd name="connsiteX7" fmla="*/ 257175 w 371475"/>
              <a:gd name="connsiteY7" fmla="*/ 9525 h 314325"/>
              <a:gd name="connsiteX8" fmla="*/ 285750 w 371475"/>
              <a:gd name="connsiteY8" fmla="*/ 19050 h 314325"/>
              <a:gd name="connsiteX9" fmla="*/ 304800 w 371475"/>
              <a:gd name="connsiteY9" fmla="*/ 57150 h 314325"/>
              <a:gd name="connsiteX10" fmla="*/ 342900 w 371475"/>
              <a:gd name="connsiteY10" fmla="*/ 114300 h 314325"/>
              <a:gd name="connsiteX11" fmla="*/ 371475 w 371475"/>
              <a:gd name="connsiteY11" fmla="*/ 190500 h 314325"/>
              <a:gd name="connsiteX12" fmla="*/ 323850 w 371475"/>
              <a:gd name="connsiteY12" fmla="*/ 295275 h 314325"/>
              <a:gd name="connsiteX13" fmla="*/ 285750 w 371475"/>
              <a:gd name="connsiteY13" fmla="*/ 314325 h 314325"/>
              <a:gd name="connsiteX14" fmla="*/ 152400 w 371475"/>
              <a:gd name="connsiteY14" fmla="*/ 29527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1475" h="314325">
                <a:moveTo>
                  <a:pt x="152400" y="295275"/>
                </a:moveTo>
                <a:cubicBezTo>
                  <a:pt x="107950" y="287338"/>
                  <a:pt x="47738" y="302560"/>
                  <a:pt x="19050" y="266700"/>
                </a:cubicBezTo>
                <a:cubicBezTo>
                  <a:pt x="12778" y="258860"/>
                  <a:pt x="12700" y="247650"/>
                  <a:pt x="9525" y="238125"/>
                </a:cubicBezTo>
                <a:cubicBezTo>
                  <a:pt x="6350" y="206375"/>
                  <a:pt x="0" y="174783"/>
                  <a:pt x="0" y="142875"/>
                </a:cubicBezTo>
                <a:cubicBezTo>
                  <a:pt x="0" y="105337"/>
                  <a:pt x="12204" y="83046"/>
                  <a:pt x="38100" y="57150"/>
                </a:cubicBezTo>
                <a:cubicBezTo>
                  <a:pt x="46195" y="49055"/>
                  <a:pt x="57881" y="45429"/>
                  <a:pt x="66675" y="38100"/>
                </a:cubicBezTo>
                <a:cubicBezTo>
                  <a:pt x="114241" y="-1538"/>
                  <a:pt x="73607" y="16739"/>
                  <a:pt x="123825" y="0"/>
                </a:cubicBezTo>
                <a:cubicBezTo>
                  <a:pt x="168275" y="3175"/>
                  <a:pt x="212917" y="4318"/>
                  <a:pt x="257175" y="9525"/>
                </a:cubicBezTo>
                <a:cubicBezTo>
                  <a:pt x="267146" y="10698"/>
                  <a:pt x="278650" y="11950"/>
                  <a:pt x="285750" y="19050"/>
                </a:cubicBezTo>
                <a:cubicBezTo>
                  <a:pt x="295790" y="29090"/>
                  <a:pt x="297495" y="44974"/>
                  <a:pt x="304800" y="57150"/>
                </a:cubicBezTo>
                <a:cubicBezTo>
                  <a:pt x="316580" y="76783"/>
                  <a:pt x="331937" y="94200"/>
                  <a:pt x="342900" y="114300"/>
                </a:cubicBezTo>
                <a:cubicBezTo>
                  <a:pt x="352662" y="132198"/>
                  <a:pt x="364187" y="168635"/>
                  <a:pt x="371475" y="190500"/>
                </a:cubicBezTo>
                <a:cubicBezTo>
                  <a:pt x="357116" y="247934"/>
                  <a:pt x="366844" y="264565"/>
                  <a:pt x="323850" y="295275"/>
                </a:cubicBezTo>
                <a:cubicBezTo>
                  <a:pt x="312296" y="303528"/>
                  <a:pt x="298450" y="307975"/>
                  <a:pt x="285750" y="314325"/>
                </a:cubicBezTo>
                <a:cubicBezTo>
                  <a:pt x="101604" y="304633"/>
                  <a:pt x="196850" y="303212"/>
                  <a:pt x="152400" y="29527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5753983" y="5470208"/>
            <a:ext cx="474201" cy="422400"/>
          </a:xfrm>
          <a:custGeom>
            <a:avLst/>
            <a:gdLst>
              <a:gd name="connsiteX0" fmla="*/ 259211 w 594610"/>
              <a:gd name="connsiteY0" fmla="*/ 458198 h 458198"/>
              <a:gd name="connsiteX1" fmla="*/ 183011 w 594610"/>
              <a:gd name="connsiteY1" fmla="*/ 410573 h 458198"/>
              <a:gd name="connsiteX2" fmla="*/ 144911 w 594610"/>
              <a:gd name="connsiteY2" fmla="*/ 391523 h 458198"/>
              <a:gd name="connsiteX3" fmla="*/ 30611 w 594610"/>
              <a:gd name="connsiteY3" fmla="*/ 315323 h 458198"/>
              <a:gd name="connsiteX4" fmla="*/ 11561 w 594610"/>
              <a:gd name="connsiteY4" fmla="*/ 286748 h 458198"/>
              <a:gd name="connsiteX5" fmla="*/ 11561 w 594610"/>
              <a:gd name="connsiteY5" fmla="*/ 172448 h 458198"/>
              <a:gd name="connsiteX6" fmla="*/ 40136 w 594610"/>
              <a:gd name="connsiteY6" fmla="*/ 143873 h 458198"/>
              <a:gd name="connsiteX7" fmla="*/ 59186 w 594610"/>
              <a:gd name="connsiteY7" fmla="*/ 115298 h 458198"/>
              <a:gd name="connsiteX8" fmla="*/ 87761 w 594610"/>
              <a:gd name="connsiteY8" fmla="*/ 86723 h 458198"/>
              <a:gd name="connsiteX9" fmla="*/ 116336 w 594610"/>
              <a:gd name="connsiteY9" fmla="*/ 48623 h 458198"/>
              <a:gd name="connsiteX10" fmla="*/ 163961 w 594610"/>
              <a:gd name="connsiteY10" fmla="*/ 39098 h 458198"/>
              <a:gd name="connsiteX11" fmla="*/ 468761 w 594610"/>
              <a:gd name="connsiteY11" fmla="*/ 39098 h 458198"/>
              <a:gd name="connsiteX12" fmla="*/ 506861 w 594610"/>
              <a:gd name="connsiteY12" fmla="*/ 58148 h 458198"/>
              <a:gd name="connsiteX13" fmla="*/ 554486 w 594610"/>
              <a:gd name="connsiteY13" fmla="*/ 67673 h 458198"/>
              <a:gd name="connsiteX14" fmla="*/ 573536 w 594610"/>
              <a:gd name="connsiteY14" fmla="*/ 239123 h 458198"/>
              <a:gd name="connsiteX15" fmla="*/ 554486 w 594610"/>
              <a:gd name="connsiteY15" fmla="*/ 277223 h 458198"/>
              <a:gd name="connsiteX16" fmla="*/ 516386 w 594610"/>
              <a:gd name="connsiteY16" fmla="*/ 334373 h 458198"/>
              <a:gd name="connsiteX17" fmla="*/ 468761 w 594610"/>
              <a:gd name="connsiteY17" fmla="*/ 343898 h 458198"/>
              <a:gd name="connsiteX18" fmla="*/ 411611 w 594610"/>
              <a:gd name="connsiteY18" fmla="*/ 362948 h 458198"/>
              <a:gd name="connsiteX19" fmla="*/ 316361 w 594610"/>
              <a:gd name="connsiteY19" fmla="*/ 372473 h 458198"/>
              <a:gd name="connsiteX20" fmla="*/ 268736 w 594610"/>
              <a:gd name="connsiteY20" fmla="*/ 381998 h 458198"/>
              <a:gd name="connsiteX21" fmla="*/ 154436 w 594610"/>
              <a:gd name="connsiteY21" fmla="*/ 391523 h 45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4610" h="458198">
                <a:moveTo>
                  <a:pt x="259211" y="458198"/>
                </a:moveTo>
                <a:cubicBezTo>
                  <a:pt x="233811" y="442323"/>
                  <a:pt x="208884" y="425665"/>
                  <a:pt x="183011" y="410573"/>
                </a:cubicBezTo>
                <a:cubicBezTo>
                  <a:pt x="170746" y="403419"/>
                  <a:pt x="156585" y="399605"/>
                  <a:pt x="144911" y="391523"/>
                </a:cubicBezTo>
                <a:cubicBezTo>
                  <a:pt x="28963" y="311251"/>
                  <a:pt x="99713" y="338357"/>
                  <a:pt x="30611" y="315323"/>
                </a:cubicBezTo>
                <a:cubicBezTo>
                  <a:pt x="24261" y="305798"/>
                  <a:pt x="16681" y="296987"/>
                  <a:pt x="11561" y="286748"/>
                </a:cubicBezTo>
                <a:cubicBezTo>
                  <a:pt x="-6323" y="250980"/>
                  <a:pt x="-1171" y="210645"/>
                  <a:pt x="11561" y="172448"/>
                </a:cubicBezTo>
                <a:cubicBezTo>
                  <a:pt x="15821" y="159669"/>
                  <a:pt x="31512" y="154221"/>
                  <a:pt x="40136" y="143873"/>
                </a:cubicBezTo>
                <a:cubicBezTo>
                  <a:pt x="47465" y="135079"/>
                  <a:pt x="51857" y="124092"/>
                  <a:pt x="59186" y="115298"/>
                </a:cubicBezTo>
                <a:cubicBezTo>
                  <a:pt x="67810" y="104950"/>
                  <a:pt x="78995" y="96950"/>
                  <a:pt x="87761" y="86723"/>
                </a:cubicBezTo>
                <a:cubicBezTo>
                  <a:pt x="98092" y="74670"/>
                  <a:pt x="102874" y="57037"/>
                  <a:pt x="116336" y="48623"/>
                </a:cubicBezTo>
                <a:cubicBezTo>
                  <a:pt x="130065" y="40043"/>
                  <a:pt x="148086" y="42273"/>
                  <a:pt x="163961" y="39098"/>
                </a:cubicBezTo>
                <a:cubicBezTo>
                  <a:pt x="266963" y="-29570"/>
                  <a:pt x="200190" y="6544"/>
                  <a:pt x="468761" y="39098"/>
                </a:cubicBezTo>
                <a:cubicBezTo>
                  <a:pt x="482857" y="40807"/>
                  <a:pt x="493391" y="53658"/>
                  <a:pt x="506861" y="58148"/>
                </a:cubicBezTo>
                <a:cubicBezTo>
                  <a:pt x="522220" y="63268"/>
                  <a:pt x="538611" y="64498"/>
                  <a:pt x="554486" y="67673"/>
                </a:cubicBezTo>
                <a:cubicBezTo>
                  <a:pt x="613336" y="126523"/>
                  <a:pt x="596273" y="95123"/>
                  <a:pt x="573536" y="239123"/>
                </a:cubicBezTo>
                <a:cubicBezTo>
                  <a:pt x="571321" y="253148"/>
                  <a:pt x="561791" y="265047"/>
                  <a:pt x="554486" y="277223"/>
                </a:cubicBezTo>
                <a:cubicBezTo>
                  <a:pt x="542706" y="296856"/>
                  <a:pt x="538837" y="329883"/>
                  <a:pt x="516386" y="334373"/>
                </a:cubicBezTo>
                <a:cubicBezTo>
                  <a:pt x="500511" y="337548"/>
                  <a:pt x="484380" y="339638"/>
                  <a:pt x="468761" y="343898"/>
                </a:cubicBezTo>
                <a:cubicBezTo>
                  <a:pt x="449388" y="349182"/>
                  <a:pt x="431592" y="360950"/>
                  <a:pt x="411611" y="362948"/>
                </a:cubicBezTo>
                <a:cubicBezTo>
                  <a:pt x="379861" y="366123"/>
                  <a:pt x="347989" y="368256"/>
                  <a:pt x="316361" y="372473"/>
                </a:cubicBezTo>
                <a:cubicBezTo>
                  <a:pt x="300314" y="374613"/>
                  <a:pt x="284783" y="379858"/>
                  <a:pt x="268736" y="381998"/>
                </a:cubicBezTo>
                <a:cubicBezTo>
                  <a:pt x="192560" y="392155"/>
                  <a:pt x="200341" y="391523"/>
                  <a:pt x="154436" y="3915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90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四部曲</a:t>
            </a:r>
            <a:r>
              <a:rPr lang="en-US" altLang="zh-TW" dirty="0"/>
              <a:t>—</a:t>
            </a:r>
            <a:r>
              <a:rPr lang="zh-TW" altLang="en-US" dirty="0"/>
              <a:t>同步教學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4AA9DBFF-9AB2-409B-B374-8D9B6E1A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490" y="2694306"/>
            <a:ext cx="4183376" cy="639762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師生縮小視訊軟體，進課間活動</a:t>
            </a:r>
          </a:p>
        </p:txBody>
      </p:sp>
      <p:pic>
        <p:nvPicPr>
          <p:cNvPr id="9" name="Picture 2" descr="C:\Users\user\Downloads\檔案_00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352" y="3429000"/>
            <a:ext cx="359254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9936840C-0784-48A2-90EB-4A205D638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92042" y="2694306"/>
            <a:ext cx="3822192" cy="639762"/>
          </a:xfrm>
        </p:spPr>
        <p:txBody>
          <a:bodyPr>
            <a:normAutofit/>
          </a:bodyPr>
          <a:lstStyle/>
          <a:p>
            <a:r>
              <a:rPr lang="zh-TW" altLang="en-US" dirty="0"/>
              <a:t>教師確認學生是否上線</a:t>
            </a:r>
          </a:p>
        </p:txBody>
      </p:sp>
      <p:pic>
        <p:nvPicPr>
          <p:cNvPr id="7" name="Picture 2" descr="https://lh3.googleusercontent.com/Q_ySGKwZHQH-rFLL91y5Q6t4qaCFijVcHzckYqKuE7OIhWN0VVk2myyrN_ElnaeMvWfXZVnLtaXZMZZXicEO3b8QIoqTdcHBwxC7Mhdh-5piRoLOb4nyVqBT1nWkUBHWXURbrC2lyyu__KNbboG9SnjWmJic-FoH_ZrIsIjeHghX_MgBcDL5goez91HtPBbKjYf30TAaQghpADxJHgjPDMdd86pJnHbFQdDnVLHG_JX5Q-gYFKaNfLVHb0M5cBBsaGFJ291azHfB3NyVW7_jaP9YxIbSEsPKNYI1dj8n6dlo-lnrLvK0HTwhY1qtP5sLcWwC95cpbqNnEIsulBOhcIE4TqMswmU8qQwCMA9uncGAmLhDeRM4SdGoNuLIPogG6sssiSBV87OamgGEJgy7UhOR4VIIHNp8XmVXHOT55Iwbm6lQp0hGcUJ7Mljk7u-Hvvu72gZDMDI_9-BIO3YgYQuQy7xGAh4izu3TKxjQcff9RS8b7037XF7ULd5F1wuIsBHwzmeQzg5qfrPzPzKrxVTbULmxU7fTHqt01RTo5jnp6nTC3D2nVVaEvcWZ1-I65gewID8sFkdmUr6aWYiIqqCl1qRxj3IdhPcnUWRUffX4BDwq1RFsr1jr3PRgHeVUVsEq6AXCfP2A5ofF1z8zMuJax1rklmteP8DnykCfVWsFA8K9F5WIz9hh_jy7qw=w1111-h833-no?authuser=1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57727" y="3429000"/>
            <a:ext cx="3597296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07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四部曲</a:t>
            </a:r>
            <a:r>
              <a:rPr lang="en-US" altLang="zh-TW" dirty="0"/>
              <a:t>—</a:t>
            </a:r>
            <a:r>
              <a:rPr lang="zh-TW" altLang="en-US" dirty="0"/>
              <a:t>同步教學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EDDCC7D4-2449-4078-9C42-E2CA02B63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廣播同步教師畫面</a:t>
            </a:r>
          </a:p>
        </p:txBody>
      </p:sp>
      <p:pic>
        <p:nvPicPr>
          <p:cNvPr id="4100" name="Picture 4" descr="C:\Users\user\Downloads\檔案_001 (1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899" y="3429000"/>
            <a:ext cx="3597452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35A9140D-8529-4447-8DDD-C50577724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/>
              <a:t>進行課間互動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20758" r="30549" b="12234"/>
          <a:stretch/>
        </p:blipFill>
        <p:spPr bwMode="auto">
          <a:xfrm>
            <a:off x="4648200" y="3540125"/>
            <a:ext cx="3993251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90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五部曲</a:t>
            </a:r>
            <a:r>
              <a:rPr lang="en-US" altLang="zh-TW" dirty="0"/>
              <a:t>—</a:t>
            </a:r>
            <a:r>
              <a:rPr lang="zh-TW" altLang="en-US" dirty="0"/>
              <a:t>作業回饋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4" t="12923" r="4826" b="22881"/>
          <a:stretch/>
        </p:blipFill>
        <p:spPr bwMode="auto">
          <a:xfrm>
            <a:off x="657187" y="2847264"/>
            <a:ext cx="782962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DA116C95-D2E5-4D7E-85B4-B04F09DBC30A}"/>
              </a:ext>
            </a:extLst>
          </p:cNvPr>
          <p:cNvSpPr txBox="1"/>
          <p:nvPr/>
        </p:nvSpPr>
        <p:spPr>
          <a:xfrm>
            <a:off x="539552" y="2276872"/>
            <a:ext cx="48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檢視學生課後作業，並評分</a:t>
            </a:r>
          </a:p>
        </p:txBody>
      </p:sp>
    </p:spTree>
    <p:extLst>
      <p:ext uri="{BB962C8B-B14F-4D97-AF65-F5344CB8AC3E}">
        <p14:creationId xmlns:p14="http://schemas.microsoft.com/office/powerpoint/2010/main" val="1428901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</TotalTime>
  <Words>209</Words>
  <Application>Microsoft Office PowerPoint</Application>
  <PresentationFormat>如螢幕大小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波形</vt:lpstr>
      <vt:lpstr>防疫不停學-混成線上教學六部曲</vt:lpstr>
      <vt:lpstr>一部曲—平台備課</vt:lpstr>
      <vt:lpstr>一部曲—平台備課</vt:lpstr>
      <vt:lpstr>二部曲—檢視預習</vt:lpstr>
      <vt:lpstr>二部曲—檢視預習</vt:lpstr>
      <vt:lpstr>三部曲—線上點名</vt:lpstr>
      <vt:lpstr>四部曲—同步教學</vt:lpstr>
      <vt:lpstr>四部曲—同步教學</vt:lpstr>
      <vt:lpstr>五部曲—作業回饋</vt:lpstr>
      <vt:lpstr>六部曲—評量檢核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停課不停學-混成線上教學六部曲</dc:title>
  <dc:creator>user</dc:creator>
  <cp:lastModifiedBy>User</cp:lastModifiedBy>
  <cp:revision>9</cp:revision>
  <dcterms:created xsi:type="dcterms:W3CDTF">2020-11-19T23:08:03Z</dcterms:created>
  <dcterms:modified xsi:type="dcterms:W3CDTF">2021-02-05T01:45:55Z</dcterms:modified>
</cp:coreProperties>
</file>